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8" r:id="rId5"/>
    <p:sldId id="270" r:id="rId6"/>
    <p:sldId id="263" r:id="rId7"/>
    <p:sldId id="269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F0E"/>
    <a:srgbClr val="0C8786"/>
    <a:srgbClr val="F18F21"/>
    <a:srgbClr val="663394"/>
    <a:srgbClr val="0C8281"/>
    <a:srgbClr val="6ACC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-42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DB2CF-B6EF-4BE2-A8EE-D7DBB5507535}" type="datetimeFigureOut">
              <a:rPr lang="sl-SI" smtClean="0"/>
              <a:pPr/>
              <a:t>31.3.2017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176C6-236F-4B18-8E4E-63C75AF2D22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551179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Označba mest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Označba mesta opomb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r>
              <a:rPr altLang="sl-SI" smtClean="0">
                <a:latin typeface="Calibri" panose="020F0502020204030204" pitchFamily="34" charset="0"/>
              </a:rPr>
              <a:t>DOMAČA NALOGA 6: </a:t>
            </a:r>
          </a:p>
          <a:p>
            <a:pPr eaLnBrk="1" hangingPunct="1"/>
            <a:r>
              <a:rPr altLang="sl-SI" smtClean="0">
                <a:latin typeface="Calibri" panose="020F0502020204030204" pitchFamily="34" charset="0"/>
              </a:rPr>
              <a:t>Udeleženci naj pripravijo kratko 3-5 minutno predstavitev poslovne ideje. Za predstavitev ideje lahko sledijo predlogi. V pomoč jim lahko predstavimo 10 nasvetov za dober pitch, napisanih v priročniku Program podjetniškega eksperimenta na str. 47. </a:t>
            </a:r>
          </a:p>
        </p:txBody>
      </p:sp>
      <p:sp>
        <p:nvSpPr>
          <p:cNvPr id="4" name="Označba mesta številke diapozitiva 3"/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cap="flat">
            <a:noFill/>
          </a:ln>
        </p:spPr>
        <p:txBody>
          <a:bodyPr anchor="b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B805674-A2A1-4904-B15D-A8F38A006E79}" type="slidenum">
              <a:rPr lang="sl-SI" kern="0">
                <a:solidFill>
                  <a:srgbClr val="000000"/>
                </a:solidFill>
                <a:latin typeface="Calibri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sl-SI" sz="1200" kern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930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Označba mest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Označba mesta opomb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r>
              <a:rPr altLang="sl-SI" smtClean="0">
                <a:latin typeface="Calibri" panose="020F0502020204030204" pitchFamily="34" charset="0"/>
              </a:rPr>
              <a:t>V predstavitvi skušajmo odgovoriti na napisana vprašanja.</a:t>
            </a:r>
          </a:p>
          <a:p>
            <a:endParaRPr altLang="sl-SI" smtClean="0">
              <a:latin typeface="Calibri" panose="020F0502020204030204" pitchFamily="34" charset="0"/>
            </a:endParaRPr>
          </a:p>
        </p:txBody>
      </p:sp>
      <p:sp>
        <p:nvSpPr>
          <p:cNvPr id="126980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FFA3A8-DDF1-41A5-BF4E-19B13D3C25E1}" type="slidenum">
              <a:rPr altLang="sl-SI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altLang="sl-SI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2237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Označba mest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Označba mesta opomb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altLang="sl-SI" smtClean="0">
              <a:latin typeface="Calibri" panose="020F0502020204030204" pitchFamily="34" charset="0"/>
            </a:endParaRPr>
          </a:p>
        </p:txBody>
      </p:sp>
      <p:sp>
        <p:nvSpPr>
          <p:cNvPr id="136196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F47FB9-CEFF-4AE9-A820-92CD92B7CD61}" type="slidenum">
              <a:rPr altLang="sl-SI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altLang="sl-SI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16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C8CE-3F18-49C7-9859-ED05E8EE9AA5}" type="datetimeFigureOut">
              <a:rPr lang="sl-SI" smtClean="0"/>
              <a:pPr/>
              <a:t>31.3.2017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67C8-FE9E-44EA-B401-9F11DF573E2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24271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C8CE-3F18-49C7-9859-ED05E8EE9AA5}" type="datetimeFigureOut">
              <a:rPr lang="sl-SI" smtClean="0"/>
              <a:pPr/>
              <a:t>31.3.2017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67C8-FE9E-44EA-B401-9F11DF573E2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04389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C8CE-3F18-49C7-9859-ED05E8EE9AA5}" type="datetimeFigureOut">
              <a:rPr lang="sl-SI" smtClean="0"/>
              <a:pPr/>
              <a:t>31.3.2017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67C8-FE9E-44EA-B401-9F11DF573E2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71683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C8CE-3F18-49C7-9859-ED05E8EE9AA5}" type="datetimeFigureOut">
              <a:rPr lang="sl-SI" smtClean="0"/>
              <a:pPr/>
              <a:t>31.3.2017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67C8-FE9E-44EA-B401-9F11DF573E2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585027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C8CE-3F18-49C7-9859-ED05E8EE9AA5}" type="datetimeFigureOut">
              <a:rPr lang="sl-SI" smtClean="0"/>
              <a:pPr/>
              <a:t>31.3.2017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67C8-FE9E-44EA-B401-9F11DF573E2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06404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C8CE-3F18-49C7-9859-ED05E8EE9AA5}" type="datetimeFigureOut">
              <a:rPr lang="sl-SI" smtClean="0"/>
              <a:pPr/>
              <a:t>31.3.2017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67C8-FE9E-44EA-B401-9F11DF573E2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51997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C8CE-3F18-49C7-9859-ED05E8EE9AA5}" type="datetimeFigureOut">
              <a:rPr lang="sl-SI" smtClean="0"/>
              <a:pPr/>
              <a:t>31.3.2017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67C8-FE9E-44EA-B401-9F11DF573E2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105687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C8CE-3F18-49C7-9859-ED05E8EE9AA5}" type="datetimeFigureOut">
              <a:rPr lang="sl-SI" smtClean="0"/>
              <a:pPr/>
              <a:t>31.3.2017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67C8-FE9E-44EA-B401-9F11DF573E2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45457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C8CE-3F18-49C7-9859-ED05E8EE9AA5}" type="datetimeFigureOut">
              <a:rPr lang="sl-SI" smtClean="0"/>
              <a:pPr/>
              <a:t>31.3.2017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67C8-FE9E-44EA-B401-9F11DF573E2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913789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C8CE-3F18-49C7-9859-ED05E8EE9AA5}" type="datetimeFigureOut">
              <a:rPr lang="sl-SI" smtClean="0"/>
              <a:pPr/>
              <a:t>31.3.2017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67C8-FE9E-44EA-B401-9F11DF573E2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809674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C8CE-3F18-49C7-9859-ED05E8EE9AA5}" type="datetimeFigureOut">
              <a:rPr lang="sl-SI" smtClean="0"/>
              <a:pPr/>
              <a:t>31.3.2017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67C8-FE9E-44EA-B401-9F11DF573E2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81059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BC8CE-3F18-49C7-9859-ED05E8EE9AA5}" type="datetimeFigureOut">
              <a:rPr lang="sl-SI" smtClean="0"/>
              <a:pPr/>
              <a:t>31.3.2017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767C8-FE9E-44EA-B401-9F11DF573E2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45248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http://draganidis.com/wp-content/uploads/2015/05/pitch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588"/>
            <a:ext cx="12192000" cy="6856412"/>
          </a:xfrm>
        </p:spPr>
      </p:pic>
      <p:sp>
        <p:nvSpPr>
          <p:cNvPr id="123907" name="Naslov 1"/>
          <p:cNvSpPr txBox="1">
            <a:spLocks noGrp="1"/>
          </p:cNvSpPr>
          <p:nvPr>
            <p:ph type="title"/>
          </p:nvPr>
        </p:nvSpPr>
        <p:spPr>
          <a:xfrm>
            <a:off x="838200" y="4241527"/>
            <a:ext cx="5624945" cy="1210468"/>
          </a:xfrm>
        </p:spPr>
        <p:txBody>
          <a:bodyPr>
            <a:normAutofit/>
          </a:bodyPr>
          <a:lstStyle/>
          <a:p>
            <a:pPr eaLnBrk="1" hangingPunct="1"/>
            <a:r>
              <a:rPr altLang="sl-SI" sz="3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IZDELAVA PREZENTACIJE ZA OSEBNO PREDSTAVITEV 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5989" y="5897098"/>
            <a:ext cx="837649" cy="68205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5589050"/>
            <a:ext cx="1857747" cy="139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2242047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 txBox="1">
            <a:spLocks noGrp="1"/>
          </p:cNvSpPr>
          <p:nvPr>
            <p:ph idx="1"/>
          </p:nvPr>
        </p:nvSpPr>
        <p:spPr>
          <a:xfrm>
            <a:off x="441325" y="2696583"/>
            <a:ext cx="10515600" cy="3302000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sl-SI" sz="4400" b="1" dirty="0" smtClean="0">
                <a:solidFill>
                  <a:srgbClr val="F18F21"/>
                </a:solidFill>
                <a:latin typeface="Calibri" panose="020F0502020204030204" pitchFamily="34" charset="0"/>
                <a:ea typeface="+mn-ea"/>
                <a:cs typeface="+mn-cs"/>
              </a:rPr>
              <a:t>Ekipa</a:t>
            </a:r>
            <a:endParaRPr sz="4400" b="1" dirty="0" smtClean="0">
              <a:solidFill>
                <a:srgbClr val="F18F2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sz="3200" dirty="0" err="1" smtClean="0">
                <a:latin typeface="+mj-lt"/>
              </a:rPr>
              <a:t>Zakaj</a:t>
            </a:r>
            <a:r>
              <a:rPr sz="3200" dirty="0" smtClean="0">
                <a:latin typeface="+mj-lt"/>
              </a:rPr>
              <a:t> je </a:t>
            </a:r>
            <a:r>
              <a:rPr sz="3200" dirty="0" err="1" smtClean="0">
                <a:latin typeface="+mj-lt"/>
              </a:rPr>
              <a:t>vaša</a:t>
            </a:r>
            <a:r>
              <a:rPr sz="3200" dirty="0" smtClean="0">
                <a:latin typeface="+mj-lt"/>
              </a:rPr>
              <a:t> </a:t>
            </a:r>
            <a:r>
              <a:rPr sz="3200" dirty="0" err="1" smtClean="0">
                <a:latin typeface="+mj-lt"/>
              </a:rPr>
              <a:t>ekipa</a:t>
            </a:r>
            <a:r>
              <a:rPr sz="3200" dirty="0" smtClean="0">
                <a:latin typeface="+mj-lt"/>
              </a:rPr>
              <a:t> </a:t>
            </a:r>
            <a:r>
              <a:rPr sz="3200" dirty="0" err="1" smtClean="0">
                <a:latin typeface="+mj-lt"/>
              </a:rPr>
              <a:t>najboljša</a:t>
            </a:r>
            <a:r>
              <a:rPr sz="3200" dirty="0" smtClean="0">
                <a:latin typeface="+mj-lt"/>
              </a:rPr>
              <a:t> </a:t>
            </a:r>
            <a:r>
              <a:rPr sz="3200" dirty="0" err="1" smtClean="0">
                <a:latin typeface="+mj-lt"/>
              </a:rPr>
              <a:t>za</a:t>
            </a:r>
            <a:r>
              <a:rPr sz="3200" dirty="0" smtClean="0">
                <a:latin typeface="+mj-lt"/>
              </a:rPr>
              <a:t> ta </a:t>
            </a:r>
            <a:r>
              <a:rPr sz="3200" dirty="0" err="1" smtClean="0">
                <a:latin typeface="+mj-lt"/>
              </a:rPr>
              <a:t>projekt</a:t>
            </a:r>
            <a:r>
              <a:rPr sz="3200" dirty="0" smtClean="0">
                <a:latin typeface="+mj-lt"/>
              </a:rPr>
              <a:t>?</a:t>
            </a:r>
          </a:p>
          <a:p>
            <a:pPr>
              <a:defRPr/>
            </a:pPr>
            <a:r>
              <a:rPr sz="3200" dirty="0" err="1" smtClean="0">
                <a:latin typeface="+mj-lt"/>
              </a:rPr>
              <a:t>Slike</a:t>
            </a:r>
            <a:r>
              <a:rPr sz="3200" dirty="0" smtClean="0">
                <a:latin typeface="+mj-lt"/>
              </a:rPr>
              <a:t> </a:t>
            </a:r>
            <a:r>
              <a:rPr sz="3200" dirty="0" err="1">
                <a:latin typeface="+mj-lt"/>
              </a:rPr>
              <a:t>članov</a:t>
            </a:r>
            <a:r>
              <a:rPr sz="3200" dirty="0">
                <a:latin typeface="+mj-lt"/>
              </a:rPr>
              <a:t> </a:t>
            </a:r>
            <a:r>
              <a:rPr sz="3200" dirty="0" err="1" smtClean="0">
                <a:latin typeface="+mj-lt"/>
              </a:rPr>
              <a:t>ekipe</a:t>
            </a:r>
            <a:r>
              <a:rPr lang="sl-SI" sz="3200" dirty="0">
                <a:latin typeface="+mj-lt"/>
              </a:rPr>
              <a:t> </a:t>
            </a:r>
            <a:r>
              <a:rPr lang="sl-SI" sz="3200" dirty="0" smtClean="0">
                <a:latin typeface="+mj-lt"/>
              </a:rPr>
              <a:t>in opisi, kdo skrbi za katera področja. Navedemo lahko tudi ustrezne izkušnje</a:t>
            </a:r>
            <a:r>
              <a:rPr sz="3200" dirty="0" smtClean="0">
                <a:latin typeface="+mj-lt"/>
              </a:rPr>
              <a:t>.</a:t>
            </a:r>
            <a:endParaRPr sz="3200" dirty="0">
              <a:latin typeface="+mj-lt"/>
            </a:endParaRPr>
          </a:p>
          <a:p>
            <a:pPr>
              <a:defRPr/>
            </a:pPr>
            <a:r>
              <a:rPr sz="3200" dirty="0">
                <a:latin typeface="+mj-lt"/>
              </a:rPr>
              <a:t>Slika se sklada s tem, kar </a:t>
            </a:r>
            <a:r>
              <a:rPr sz="3200" dirty="0" err="1">
                <a:latin typeface="+mj-lt"/>
              </a:rPr>
              <a:t>počneš</a:t>
            </a:r>
            <a:r>
              <a:rPr sz="3200" dirty="0" smtClean="0">
                <a:latin typeface="+mj-lt"/>
              </a:rPr>
              <a:t>.</a:t>
            </a:r>
            <a:endParaRPr sz="3200" dirty="0">
              <a:latin typeface="+mj-lt"/>
            </a:endParaRPr>
          </a:p>
        </p:txBody>
      </p:sp>
      <p:sp>
        <p:nvSpPr>
          <p:cNvPr id="134147" name="Označba mesta noge 3"/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sl-SI" altLang="sl-SI" sz="1200">
              <a:solidFill>
                <a:srgbClr val="898989"/>
              </a:solidFill>
            </a:endParaRPr>
          </a:p>
        </p:txBody>
      </p:sp>
      <p:pic>
        <p:nvPicPr>
          <p:cNvPr id="134148" name="Picture 4" descr="https://i.ytimg.com/vi/Pxf6EtskpRs/hq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840" b="12184"/>
          <a:stretch>
            <a:fillRect/>
          </a:stretch>
        </p:blipFill>
        <p:spPr bwMode="auto">
          <a:xfrm>
            <a:off x="6531210" y="0"/>
            <a:ext cx="5660790" cy="318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36031" y="5910594"/>
            <a:ext cx="837649" cy="68205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68242" y="5602546"/>
            <a:ext cx="1857747" cy="139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279227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 txBox="1">
            <a:spLocks noGrp="1"/>
          </p:cNvSpPr>
          <p:nvPr>
            <p:ph idx="1"/>
          </p:nvPr>
        </p:nvSpPr>
        <p:spPr>
          <a:xfrm>
            <a:off x="838200" y="1002506"/>
            <a:ext cx="7807036" cy="4351338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sl-SI" sz="4400" b="1" dirty="0" smtClean="0">
                <a:solidFill>
                  <a:srgbClr val="0C8786"/>
                </a:solidFill>
                <a:latin typeface="Calibri" panose="020F0502020204030204" pitchFamily="34" charset="0"/>
                <a:ea typeface="+mn-ea"/>
                <a:cs typeface="+mn-cs"/>
              </a:rPr>
              <a:t>Kaj ponujamo, kaj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l-SI" sz="4400" b="1" dirty="0" smtClean="0">
                <a:solidFill>
                  <a:srgbClr val="0C8786"/>
                </a:solidFill>
                <a:latin typeface="Calibri" panose="020F0502020204030204" pitchFamily="34" charset="0"/>
                <a:ea typeface="+mn-ea"/>
                <a:cs typeface="+mn-cs"/>
              </a:rPr>
              <a:t>potrebujemo</a:t>
            </a:r>
            <a:r>
              <a:rPr sz="4400" b="1" dirty="0" smtClean="0">
                <a:solidFill>
                  <a:srgbClr val="0C8786"/>
                </a:solidFill>
                <a:latin typeface="Calibri" panose="020F0502020204030204" pitchFamily="34" charset="0"/>
                <a:ea typeface="+mn-ea"/>
                <a:cs typeface="+mn-cs"/>
              </a:rPr>
              <a:t>?</a:t>
            </a:r>
            <a:endParaRPr lang="sl-SI" sz="4400" b="1" dirty="0" smtClean="0">
              <a:solidFill>
                <a:srgbClr val="0C8786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sz="3200" dirty="0" smtClean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/>
              <a:buChar char="•"/>
              <a:defRPr/>
            </a:pPr>
            <a:r>
              <a:rPr sz="3200" dirty="0" smtClean="0">
                <a:latin typeface="+mj-lt"/>
              </a:rPr>
              <a:t>Zakaj </a:t>
            </a:r>
            <a:r>
              <a:rPr sz="3200" dirty="0" err="1" smtClean="0">
                <a:latin typeface="+mj-lt"/>
              </a:rPr>
              <a:t>smo</a:t>
            </a:r>
            <a:r>
              <a:rPr sz="3200" dirty="0" smtClean="0">
                <a:latin typeface="+mj-lt"/>
              </a:rPr>
              <a:t> </a:t>
            </a:r>
            <a:r>
              <a:rPr sz="3200" dirty="0" err="1" smtClean="0">
                <a:latin typeface="+mj-lt"/>
              </a:rPr>
              <a:t>najboljši</a:t>
            </a:r>
            <a:r>
              <a:rPr sz="3200" dirty="0" smtClean="0">
                <a:latin typeface="+mj-lt"/>
              </a:rPr>
              <a:t>?</a:t>
            </a:r>
            <a:r>
              <a:rPr lang="sl-SI" sz="3200" dirty="0" smtClean="0">
                <a:latin typeface="+mj-lt"/>
              </a:rPr>
              <a:t> (</a:t>
            </a:r>
            <a:r>
              <a:rPr sz="3200" dirty="0" err="1" smtClean="0">
                <a:latin typeface="+mj-lt"/>
              </a:rPr>
              <a:t>Mi</a:t>
            </a:r>
            <a:r>
              <a:rPr sz="3200" dirty="0" smtClean="0">
                <a:latin typeface="+mj-lt"/>
              </a:rPr>
              <a:t> smo najboljši, drugo mesto je </a:t>
            </a:r>
            <a:r>
              <a:rPr sz="3200" dirty="0" err="1" smtClean="0">
                <a:latin typeface="+mj-lt"/>
              </a:rPr>
              <a:t>nepomembno</a:t>
            </a:r>
            <a:r>
              <a:rPr sz="3200" dirty="0" smtClean="0">
                <a:latin typeface="+mj-lt"/>
              </a:rPr>
              <a:t>!</a:t>
            </a:r>
            <a:r>
              <a:rPr lang="sl-SI" sz="3200" dirty="0" smtClean="0">
                <a:latin typeface="+mj-lt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/>
              <a:buChar char="•"/>
              <a:defRPr/>
            </a:pPr>
            <a:r>
              <a:rPr lang="sl-SI" sz="3200" dirty="0" smtClean="0">
                <a:latin typeface="+mj-lt"/>
              </a:rPr>
              <a:t>Poziv („</a:t>
            </a:r>
            <a:r>
              <a:rPr lang="sl-SI" sz="3200" dirty="0" err="1" smtClean="0">
                <a:latin typeface="+mj-lt"/>
              </a:rPr>
              <a:t>Call</a:t>
            </a:r>
            <a:r>
              <a:rPr lang="sl-SI" sz="3200" dirty="0">
                <a:latin typeface="+mj-lt"/>
              </a:rPr>
              <a:t> </a:t>
            </a:r>
            <a:r>
              <a:rPr lang="sl-SI" sz="3200" dirty="0" smtClean="0">
                <a:latin typeface="+mj-lt"/>
              </a:rPr>
              <a:t>to </a:t>
            </a:r>
            <a:r>
              <a:rPr lang="sl-SI" sz="3200" dirty="0" err="1" smtClean="0">
                <a:latin typeface="+mj-lt"/>
              </a:rPr>
              <a:t>action</a:t>
            </a:r>
            <a:r>
              <a:rPr lang="sl-SI" sz="3200" dirty="0" smtClean="0">
                <a:latin typeface="+mj-lt"/>
              </a:rPr>
              <a:t>“) – kaj pričakujemo od komisije.</a:t>
            </a:r>
            <a:endParaRPr sz="3200" dirty="0" smtClean="0">
              <a:latin typeface="+mj-lt"/>
            </a:endParaRPr>
          </a:p>
        </p:txBody>
      </p:sp>
      <p:sp>
        <p:nvSpPr>
          <p:cNvPr id="135171" name="Označba mesta noge 3"/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sl-SI" altLang="sl-SI" sz="1200">
              <a:solidFill>
                <a:srgbClr val="898989"/>
              </a:solidFill>
            </a:endParaRPr>
          </a:p>
        </p:txBody>
      </p:sp>
      <p:pic>
        <p:nvPicPr>
          <p:cNvPr id="13517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6611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5989" y="5897098"/>
            <a:ext cx="837649" cy="68205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5589050"/>
            <a:ext cx="1857747" cy="139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984039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err="1" smtClean="0">
                <a:solidFill>
                  <a:srgbClr val="FDCF0E"/>
                </a:solidFill>
                <a:latin typeface="+mn-lt"/>
              </a:rPr>
              <a:t>Pitch</a:t>
            </a:r>
            <a:r>
              <a:rPr lang="sl-SI" b="1" dirty="0" smtClean="0">
                <a:solidFill>
                  <a:srgbClr val="FDCF0E"/>
                </a:solidFill>
                <a:latin typeface="+mn-lt"/>
              </a:rPr>
              <a:t> predloga je bila izdelana s pomočjo virov:</a:t>
            </a:r>
            <a:endParaRPr lang="sl-SI" b="1" dirty="0">
              <a:solidFill>
                <a:srgbClr val="FDCF0E"/>
              </a:solidFill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>
                <a:latin typeface="+mj-lt"/>
              </a:rPr>
              <a:t>Sequoia</a:t>
            </a:r>
            <a:r>
              <a:rPr lang="sl-SI" dirty="0" smtClean="0">
                <a:latin typeface="+mj-lt"/>
              </a:rPr>
              <a:t> </a:t>
            </a:r>
            <a:r>
              <a:rPr lang="sl-SI" dirty="0" err="1" smtClean="0">
                <a:latin typeface="+mj-lt"/>
              </a:rPr>
              <a:t>Capital</a:t>
            </a:r>
            <a:r>
              <a:rPr lang="sl-SI" dirty="0" smtClean="0">
                <a:latin typeface="+mj-lt"/>
              </a:rPr>
              <a:t> (</a:t>
            </a:r>
            <a:r>
              <a:rPr lang="sl-SI" b="1" dirty="0" smtClean="0">
                <a:latin typeface="+mj-lt"/>
              </a:rPr>
              <a:t>sequoia</a:t>
            </a:r>
            <a:r>
              <a:rPr lang="sl-SI" dirty="0" smtClean="0">
                <a:latin typeface="+mj-lt"/>
              </a:rPr>
              <a:t>cap.com)</a:t>
            </a:r>
          </a:p>
          <a:p>
            <a:r>
              <a:rPr lang="sl-SI" dirty="0" err="1" smtClean="0">
                <a:latin typeface="+mj-lt"/>
              </a:rPr>
              <a:t>Best</a:t>
            </a:r>
            <a:r>
              <a:rPr lang="sl-SI" dirty="0" smtClean="0">
                <a:latin typeface="+mj-lt"/>
              </a:rPr>
              <a:t> 3 </a:t>
            </a:r>
            <a:r>
              <a:rPr lang="sl-SI" dirty="0" err="1" smtClean="0">
                <a:latin typeface="+mj-lt"/>
              </a:rPr>
              <a:t>minutes</a:t>
            </a:r>
            <a:r>
              <a:rPr lang="sl-SI" dirty="0" smtClean="0">
                <a:latin typeface="+mj-lt"/>
              </a:rPr>
              <a:t> (Best3Minutes.com)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5857" y="4367902"/>
            <a:ext cx="1933027" cy="157396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9850" y="4059854"/>
            <a:ext cx="4287089" cy="321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9148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Označba mesta vsebine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flipH="1">
            <a:off x="6016918" y="488950"/>
            <a:ext cx="6148388" cy="6148388"/>
          </a:xfrm>
        </p:spPr>
      </p:pic>
      <p:sp>
        <p:nvSpPr>
          <p:cNvPr id="125955" name="Naslov 1"/>
          <p:cNvSpPr txBox="1">
            <a:spLocks noGrp="1"/>
          </p:cNvSpPr>
          <p:nvPr>
            <p:ph type="title"/>
          </p:nvPr>
        </p:nvSpPr>
        <p:spPr>
          <a:xfrm>
            <a:off x="457200" y="1698625"/>
            <a:ext cx="11069638" cy="1423988"/>
          </a:xfrm>
        </p:spPr>
        <p:txBody>
          <a:bodyPr>
            <a:normAutofit fontScale="90000"/>
          </a:bodyPr>
          <a:lstStyle/>
          <a:p>
            <a:r>
              <a:rPr altLang="sl-SI" b="1" dirty="0" smtClean="0">
                <a:solidFill>
                  <a:srgbClr val="6ACCDD"/>
                </a:solidFill>
                <a:latin typeface="Calibri Light" panose="020F0302020204030204" pitchFamily="34" charset="0"/>
              </a:rPr>
              <a:t>PREDLOGA ZA OSEBNO PREDST</a:t>
            </a:r>
            <a:r>
              <a:rPr lang="sl-SI" altLang="sl-SI" b="1" dirty="0" smtClean="0">
                <a:solidFill>
                  <a:srgbClr val="6ACCDD"/>
                </a:solidFill>
                <a:latin typeface="Calibri Light" panose="020F0302020204030204" pitchFamily="34" charset="0"/>
              </a:rPr>
              <a:t>A</a:t>
            </a:r>
            <a:r>
              <a:rPr altLang="sl-SI" b="1" dirty="0" smtClean="0">
                <a:solidFill>
                  <a:srgbClr val="6ACCDD"/>
                </a:solidFill>
                <a:latin typeface="Calibri Light" panose="020F0302020204030204" pitchFamily="34" charset="0"/>
              </a:rPr>
              <a:t>VITEV</a:t>
            </a:r>
            <a:r>
              <a:rPr altLang="sl-SI" dirty="0" smtClean="0">
                <a:latin typeface="Calibri Light" panose="020F0302020204030204" pitchFamily="34" charset="0"/>
              </a:rPr>
              <a:t/>
            </a:r>
            <a:br>
              <a:rPr altLang="sl-SI" dirty="0" smtClean="0">
                <a:latin typeface="Calibri Light" panose="020F0302020204030204" pitchFamily="34" charset="0"/>
              </a:rPr>
            </a:br>
            <a:r>
              <a:rPr altLang="sl-SI" dirty="0" smtClean="0">
                <a:latin typeface="Calibri Light" panose="020F0302020204030204" pitchFamily="34" charset="0"/>
              </a:rPr>
              <a:t/>
            </a:r>
            <a:br>
              <a:rPr altLang="sl-SI" dirty="0" smtClean="0">
                <a:latin typeface="Calibri Light" panose="020F0302020204030204" pitchFamily="34" charset="0"/>
              </a:rPr>
            </a:br>
            <a:r>
              <a:rPr altLang="sl-SI" dirty="0" smtClean="0">
                <a:latin typeface="Calibri Light" panose="020F0302020204030204" pitchFamily="34" charset="0"/>
              </a:rPr>
              <a:t/>
            </a:r>
            <a:br>
              <a:rPr altLang="sl-SI" dirty="0" smtClean="0">
                <a:latin typeface="Calibri Light" panose="020F0302020204030204" pitchFamily="34" charset="0"/>
              </a:rPr>
            </a:br>
            <a:r>
              <a:rPr altLang="sl-SI" dirty="0" smtClean="0">
                <a:latin typeface="Calibri Light" panose="020F0302020204030204" pitchFamily="34" charset="0"/>
              </a:rPr>
              <a:t/>
            </a:r>
            <a:br>
              <a:rPr altLang="sl-SI" dirty="0" smtClean="0">
                <a:latin typeface="Calibri Light" panose="020F0302020204030204" pitchFamily="34" charset="0"/>
              </a:rPr>
            </a:br>
            <a:r>
              <a:rPr altLang="sl-SI" dirty="0" err="1" smtClean="0">
                <a:latin typeface="Calibri Light" panose="020F0302020204030204" pitchFamily="34" charset="0"/>
              </a:rPr>
              <a:t>Naslov</a:t>
            </a:r>
            <a:r>
              <a:rPr altLang="sl-SI" dirty="0" smtClean="0">
                <a:latin typeface="Calibri Light" panose="020F0302020204030204" pitchFamily="34" charset="0"/>
              </a:rPr>
              <a:t> </a:t>
            </a:r>
            <a:r>
              <a:rPr altLang="sl-SI" dirty="0" err="1" smtClean="0">
                <a:latin typeface="Calibri Light" panose="020F0302020204030204" pitchFamily="34" charset="0"/>
              </a:rPr>
              <a:t>vaše</a:t>
            </a:r>
            <a:r>
              <a:rPr altLang="sl-SI" dirty="0" smtClean="0">
                <a:latin typeface="Calibri Light" panose="020F0302020204030204" pitchFamily="34" charset="0"/>
              </a:rPr>
              <a:t> </a:t>
            </a:r>
            <a:br>
              <a:rPr altLang="sl-SI" dirty="0" smtClean="0">
                <a:latin typeface="Calibri Light" panose="020F0302020204030204" pitchFamily="34" charset="0"/>
              </a:rPr>
            </a:br>
            <a:r>
              <a:rPr altLang="sl-SI" dirty="0" err="1" smtClean="0">
                <a:latin typeface="Calibri Light" panose="020F0302020204030204" pitchFamily="34" charset="0"/>
              </a:rPr>
              <a:t>podjetniške</a:t>
            </a:r>
            <a:r>
              <a:rPr altLang="sl-SI" dirty="0" smtClean="0">
                <a:latin typeface="Calibri Light" panose="020F0302020204030204" pitchFamily="34" charset="0"/>
              </a:rPr>
              <a:t> </a:t>
            </a:r>
            <a:r>
              <a:rPr altLang="sl-SI" dirty="0" err="1" smtClean="0">
                <a:latin typeface="Calibri Light" panose="020F0302020204030204" pitchFamily="34" charset="0"/>
              </a:rPr>
              <a:t>ideje</a:t>
            </a:r>
            <a:endParaRPr altLang="sl-SI" dirty="0" smtClean="0">
              <a:latin typeface="Calibri Light" panose="020F030202020403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4989" y="5897098"/>
            <a:ext cx="837649" cy="68205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5589050"/>
            <a:ext cx="1857747" cy="139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582730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 txBox="1">
            <a:spLocks noGrp="1"/>
          </p:cNvSpPr>
          <p:nvPr>
            <p:ph idx="1"/>
          </p:nvPr>
        </p:nvSpPr>
        <p:spPr>
          <a:xfrm>
            <a:off x="838200" y="2863415"/>
            <a:ext cx="8572500" cy="28876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sz="4400" b="1" dirty="0">
                <a:solidFill>
                  <a:srgbClr val="663394"/>
                </a:solidFill>
                <a:latin typeface="Calibri" panose="020F0502020204030204" pitchFamily="34" charset="0"/>
                <a:ea typeface="+mn-ea"/>
                <a:cs typeface="+mn-cs"/>
              </a:rPr>
              <a:t>Namen</a:t>
            </a:r>
          </a:p>
          <a:p>
            <a:pPr>
              <a:defRPr/>
            </a:pPr>
            <a:r>
              <a:rPr sz="3600" dirty="0">
                <a:latin typeface="+mj-lt"/>
              </a:rPr>
              <a:t>Zakaj ste se </a:t>
            </a:r>
            <a:r>
              <a:rPr sz="3600" dirty="0" err="1" smtClean="0">
                <a:latin typeface="+mj-lt"/>
              </a:rPr>
              <a:t>odločili</a:t>
            </a:r>
            <a:r>
              <a:rPr lang="sl-SI" sz="3600" dirty="0" smtClean="0">
                <a:latin typeface="+mj-lt"/>
              </a:rPr>
              <a:t>, </a:t>
            </a:r>
            <a:r>
              <a:rPr sz="3600" dirty="0" smtClean="0">
                <a:latin typeface="+mj-lt"/>
              </a:rPr>
              <a:t>da </a:t>
            </a:r>
            <a:r>
              <a:rPr sz="3600" dirty="0">
                <a:latin typeface="+mj-lt"/>
              </a:rPr>
              <a:t>boste razvili točno to idejo?</a:t>
            </a:r>
          </a:p>
          <a:p>
            <a:pPr>
              <a:defRPr/>
            </a:pPr>
            <a:r>
              <a:rPr sz="3600" dirty="0" smtClean="0">
                <a:latin typeface="+mj-lt"/>
              </a:rPr>
              <a:t>Kako </a:t>
            </a:r>
            <a:r>
              <a:rPr sz="3600" dirty="0">
                <a:latin typeface="+mj-lt"/>
              </a:rPr>
              <a:t>boste spremenili svet?</a:t>
            </a:r>
          </a:p>
        </p:txBody>
      </p:sp>
      <p:sp>
        <p:nvSpPr>
          <p:cNvPr id="128003" name="Označba mesta noge 3"/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sl-SI" altLang="sl-SI" sz="1200">
              <a:solidFill>
                <a:srgbClr val="898989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521735"/>
            <a:ext cx="8572500" cy="20955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162" r="24690"/>
          <a:stretch/>
        </p:blipFill>
        <p:spPr>
          <a:xfrm flipV="1">
            <a:off x="9620742" y="521735"/>
            <a:ext cx="1724891" cy="565785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5989" y="5897098"/>
            <a:ext cx="837649" cy="68205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5589050"/>
            <a:ext cx="1857747" cy="139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914623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18F21"/>
                </a:solidFill>
                <a:latin typeface="+mn-lt"/>
              </a:rPr>
              <a:t>Zgodba</a:t>
            </a:r>
            <a:endParaRPr lang="sl-SI" b="1" dirty="0">
              <a:solidFill>
                <a:srgbClr val="F18F21"/>
              </a:solidFill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6610350" cy="3763425"/>
          </a:xfrm>
        </p:spPr>
        <p:txBody>
          <a:bodyPr>
            <a:normAutofit/>
          </a:bodyPr>
          <a:lstStyle/>
          <a:p>
            <a:r>
              <a:rPr lang="sl-SI" dirty="0" smtClean="0">
                <a:latin typeface="+mj-lt"/>
              </a:rPr>
              <a:t>Kdo je vaš tipičen kupec?</a:t>
            </a:r>
          </a:p>
          <a:p>
            <a:r>
              <a:rPr lang="sl-SI" dirty="0" smtClean="0">
                <a:latin typeface="+mj-lt"/>
              </a:rPr>
              <a:t>Opišite situacijo, v kateri se znajde vaš tipičen kupec, ko doživi problem, ki ga rešujete.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22" r="10063"/>
          <a:stretch/>
        </p:blipFill>
        <p:spPr>
          <a:xfrm>
            <a:off x="7606145" y="0"/>
            <a:ext cx="3886200" cy="6858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5989" y="5897098"/>
            <a:ext cx="837649" cy="68205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5589050"/>
            <a:ext cx="1857747" cy="139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24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18F21"/>
                </a:solidFill>
                <a:latin typeface="+mn-lt"/>
              </a:rPr>
              <a:t>Problem</a:t>
            </a:r>
            <a:endParaRPr lang="sl-SI" dirty="0"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latin typeface="+mj-lt"/>
              </a:rPr>
              <a:t>Opišite problem</a:t>
            </a:r>
            <a:r>
              <a:rPr lang="sl-SI" dirty="0" smtClean="0">
                <a:latin typeface="+mj-lt"/>
              </a:rPr>
              <a:t>.</a:t>
            </a:r>
          </a:p>
          <a:p>
            <a:r>
              <a:rPr lang="sl-SI" dirty="0">
                <a:latin typeface="+mj-lt"/>
              </a:rPr>
              <a:t>Opišite priložnost – na kakšen način boste vašim kupcem izboljšali življenje (prihranek časa, denarja, povečana učinkovitost, sprememba počutja, varnost…).</a:t>
            </a:r>
          </a:p>
          <a:p>
            <a:r>
              <a:rPr lang="sl-SI" dirty="0">
                <a:latin typeface="+mj-lt"/>
              </a:rPr>
              <a:t>Priložnost lahko opišemo tudi skozi finančno vrednost (koliko bomo </a:t>
            </a:r>
            <a:r>
              <a:rPr lang="sl-SI" dirty="0" smtClean="0">
                <a:latin typeface="+mj-lt"/>
              </a:rPr>
              <a:t>prihranili).</a:t>
            </a:r>
            <a:endParaRPr lang="sl-SI" dirty="0">
              <a:latin typeface="+mj-lt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4101" y="4001294"/>
            <a:ext cx="4783797" cy="318887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8168" y="5897098"/>
            <a:ext cx="837649" cy="68205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5589050"/>
            <a:ext cx="1857747" cy="139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617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 txBox="1">
            <a:spLocks noGrp="1"/>
          </p:cNvSpPr>
          <p:nvPr>
            <p:ph idx="1"/>
          </p:nvPr>
        </p:nvSpPr>
        <p:spPr>
          <a:xfrm>
            <a:off x="4759036" y="966788"/>
            <a:ext cx="7247227" cy="5253037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sz="4400" b="1" dirty="0" smtClean="0">
                <a:solidFill>
                  <a:srgbClr val="0C8281"/>
                </a:solidFill>
                <a:latin typeface="Calibri" panose="020F0502020204030204" pitchFamily="34" charset="0"/>
                <a:ea typeface="+mn-ea"/>
                <a:cs typeface="+mn-cs"/>
              </a:rPr>
              <a:t>Rešitev</a:t>
            </a:r>
          </a:p>
          <a:p>
            <a:pPr>
              <a:defRPr/>
            </a:pPr>
            <a:r>
              <a:rPr lang="sl-SI" sz="3600" dirty="0" smtClean="0">
                <a:latin typeface="+mj-lt"/>
              </a:rPr>
              <a:t>V </a:t>
            </a:r>
            <a:r>
              <a:rPr lang="sl-SI" sz="3600" dirty="0">
                <a:latin typeface="+mj-lt"/>
              </a:rPr>
              <a:t>1 preprostem stavku </a:t>
            </a:r>
            <a:r>
              <a:rPr lang="sl-SI" sz="3600" dirty="0" smtClean="0">
                <a:latin typeface="+mj-lt"/>
              </a:rPr>
              <a:t>povejte, kakšna je vaša rešitev (izdelek ali storitev).</a:t>
            </a:r>
          </a:p>
          <a:p>
            <a:pPr>
              <a:defRPr/>
            </a:pPr>
            <a:r>
              <a:rPr lang="sl-SI" sz="3600" dirty="0" smtClean="0">
                <a:latin typeface="+mj-lt"/>
              </a:rPr>
              <a:t>Nato obrazložite, k</a:t>
            </a:r>
            <a:r>
              <a:rPr sz="3600" dirty="0" err="1" smtClean="0">
                <a:latin typeface="+mj-lt"/>
              </a:rPr>
              <a:t>ako</a:t>
            </a:r>
            <a:r>
              <a:rPr sz="3600" dirty="0" smtClean="0">
                <a:latin typeface="+mj-lt"/>
              </a:rPr>
              <a:t> </a:t>
            </a:r>
            <a:r>
              <a:rPr sz="3600" dirty="0">
                <a:latin typeface="+mj-lt"/>
              </a:rPr>
              <a:t>vaš izdelek rešuje opisane </a:t>
            </a:r>
            <a:r>
              <a:rPr sz="3600" dirty="0" err="1" smtClean="0">
                <a:latin typeface="+mj-lt"/>
              </a:rPr>
              <a:t>probleme</a:t>
            </a:r>
            <a:r>
              <a:rPr sz="3600" dirty="0" smtClean="0">
                <a:latin typeface="+mj-lt"/>
              </a:rPr>
              <a:t>?</a:t>
            </a:r>
            <a:endParaRPr lang="sl-SI" sz="3600" dirty="0" smtClean="0">
              <a:latin typeface="+mj-lt"/>
            </a:endParaRPr>
          </a:p>
          <a:p>
            <a:pPr>
              <a:defRPr/>
            </a:pPr>
            <a:r>
              <a:rPr lang="sl-SI" sz="3600" dirty="0" smtClean="0">
                <a:latin typeface="+mj-lt"/>
              </a:rPr>
              <a:t>Povezava problem – rešitev – kupec naj bo čim bolj jasna.</a:t>
            </a:r>
            <a:endParaRPr sz="3600" dirty="0" smtClean="0">
              <a:latin typeface="+mj-lt"/>
            </a:endParaRPr>
          </a:p>
        </p:txBody>
      </p:sp>
      <p:sp>
        <p:nvSpPr>
          <p:cNvPr id="132099" name="Označba mesta noge 3"/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sl-SI" altLang="sl-SI" sz="1200">
              <a:solidFill>
                <a:srgbClr val="898989"/>
              </a:solidFill>
            </a:endParaRPr>
          </a:p>
        </p:txBody>
      </p:sp>
      <p:pic>
        <p:nvPicPr>
          <p:cNvPr id="132100" name="Picture 2" descr="http://www.umnet.com/pic/diy/screensaver/10/45d5280a-7fc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65" t="3479" r="24745" b="3825"/>
          <a:stretch>
            <a:fillRect/>
          </a:stretch>
        </p:blipFill>
        <p:spPr bwMode="auto">
          <a:xfrm>
            <a:off x="0" y="0"/>
            <a:ext cx="4464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60722" y="5636213"/>
            <a:ext cx="837649" cy="68205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2933" y="5328165"/>
            <a:ext cx="1857747" cy="139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55918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DCF0E"/>
                </a:solidFill>
                <a:latin typeface="+mn-lt"/>
              </a:rPr>
              <a:t>Minimalno sprejemljiv proizvod</a:t>
            </a:r>
            <a:endParaRPr lang="sl-SI" b="1" dirty="0">
              <a:solidFill>
                <a:srgbClr val="FDCF0E"/>
              </a:solidFill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4462512" cy="4351338"/>
          </a:xfrm>
        </p:spPr>
        <p:txBody>
          <a:bodyPr/>
          <a:lstStyle/>
          <a:p>
            <a:pPr>
              <a:defRPr/>
            </a:pPr>
            <a:r>
              <a:rPr lang="sl-SI" dirty="0" smtClean="0">
                <a:latin typeface="+mj-lt"/>
              </a:rPr>
              <a:t>Podrobna razlaga in prikaz </a:t>
            </a:r>
            <a:r>
              <a:rPr lang="sl-SI" dirty="0">
                <a:latin typeface="+mj-lt"/>
              </a:rPr>
              <a:t>produkta (kako deluje, izgled, različice...)</a:t>
            </a:r>
          </a:p>
          <a:p>
            <a:pPr>
              <a:defRPr/>
            </a:pPr>
            <a:r>
              <a:rPr lang="sl-SI" dirty="0">
                <a:latin typeface="+mj-lt"/>
              </a:rPr>
              <a:t>Uporaba </a:t>
            </a:r>
            <a:r>
              <a:rPr lang="sl-SI" dirty="0" smtClean="0">
                <a:latin typeface="+mj-lt"/>
              </a:rPr>
              <a:t>MSP-ja.</a:t>
            </a:r>
          </a:p>
          <a:p>
            <a:pPr>
              <a:defRPr/>
            </a:pPr>
            <a:r>
              <a:rPr lang="sl-SI" dirty="0">
                <a:latin typeface="+mj-lt"/>
              </a:rPr>
              <a:t>Pomembna je uporabniška izkušnja, ne toliko, kako tehnično deluje</a:t>
            </a:r>
            <a:r>
              <a:rPr lang="sl-SI" dirty="0" smtClean="0">
                <a:latin typeface="+mj-lt"/>
              </a:rPr>
              <a:t>.</a:t>
            </a:r>
          </a:p>
          <a:p>
            <a:pPr>
              <a:defRPr/>
            </a:pPr>
            <a:r>
              <a:rPr lang="sl-SI" dirty="0" smtClean="0">
                <a:latin typeface="+mj-lt"/>
              </a:rPr>
              <a:t>Rezultati intervjujev.</a:t>
            </a:r>
            <a:endParaRPr lang="sl-SI" dirty="0">
              <a:latin typeface="+mj-lt"/>
            </a:endParaRPr>
          </a:p>
          <a:p>
            <a:pPr>
              <a:defRPr/>
            </a:pPr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5989" y="5897098"/>
            <a:ext cx="837649" cy="68205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5589050"/>
            <a:ext cx="1857747" cy="139331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0712" y="1690688"/>
            <a:ext cx="639598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6800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 txBox="1">
            <a:spLocks noGrp="1"/>
          </p:cNvSpPr>
          <p:nvPr>
            <p:ph idx="1"/>
          </p:nvPr>
        </p:nvSpPr>
        <p:spPr>
          <a:xfrm>
            <a:off x="6076950" y="1152525"/>
            <a:ext cx="5964238" cy="5024438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sz="4400" b="1" dirty="0" err="1" smtClean="0">
                <a:solidFill>
                  <a:srgbClr val="70CCDD"/>
                </a:solidFill>
                <a:latin typeface="Calibri" panose="020F0502020204030204" pitchFamily="34" charset="0"/>
                <a:ea typeface="+mn-ea"/>
                <a:cs typeface="+mn-cs"/>
              </a:rPr>
              <a:t>Konkurenca</a:t>
            </a:r>
            <a:r>
              <a:rPr sz="4400" b="1" dirty="0" smtClean="0">
                <a:solidFill>
                  <a:srgbClr val="70CCDD"/>
                </a:solidFill>
                <a:latin typeface="Calibri" panose="020F0502020204030204" pitchFamily="34" charset="0"/>
                <a:ea typeface="+mn-ea"/>
                <a:cs typeface="+mn-cs"/>
              </a:rPr>
              <a:t>/alternative</a:t>
            </a:r>
            <a:r>
              <a:rPr lang="sl-SI" sz="4400" b="1" dirty="0" smtClean="0">
                <a:solidFill>
                  <a:srgbClr val="70CCDD"/>
                </a:solidFill>
                <a:latin typeface="Calibri" panose="020F0502020204030204" pitchFamily="34" charset="0"/>
                <a:ea typeface="+mn-ea"/>
                <a:cs typeface="+mn-cs"/>
              </a:rPr>
              <a:t>:</a:t>
            </a:r>
            <a:endParaRPr sz="4400" b="1" dirty="0" smtClean="0">
              <a:solidFill>
                <a:srgbClr val="70CCDD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sz="3600" dirty="0" smtClean="0">
                <a:latin typeface="+mj-lt"/>
              </a:rPr>
              <a:t>Kateri so produkti/storitve</a:t>
            </a:r>
            <a:r>
              <a:rPr sz="3600" dirty="0">
                <a:latin typeface="+mj-lt"/>
              </a:rPr>
              <a:t>, ki rešujejo isti </a:t>
            </a:r>
            <a:r>
              <a:rPr sz="3600" dirty="0" smtClean="0">
                <a:latin typeface="+mj-lt"/>
              </a:rPr>
              <a:t>problem?</a:t>
            </a:r>
            <a:endParaRPr sz="3600" dirty="0">
              <a:latin typeface="+mj-lt"/>
            </a:endParaRPr>
          </a:p>
          <a:p>
            <a:pPr>
              <a:defRPr/>
            </a:pPr>
            <a:r>
              <a:rPr sz="3600" dirty="0">
                <a:latin typeface="+mj-lt"/>
              </a:rPr>
              <a:t>Nimam konkurence ne obstaja!</a:t>
            </a:r>
          </a:p>
          <a:p>
            <a:pPr>
              <a:defRPr/>
            </a:pPr>
            <a:r>
              <a:rPr sz="3600" dirty="0">
                <a:latin typeface="+mj-lt"/>
              </a:rPr>
              <a:t>Zakaj ste boljši od konkurence?</a:t>
            </a:r>
          </a:p>
        </p:txBody>
      </p:sp>
      <p:sp>
        <p:nvSpPr>
          <p:cNvPr id="131075" name="Označba mesta noge 3"/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sl-SI" altLang="sl-SI" sz="1200">
              <a:solidFill>
                <a:srgbClr val="898989"/>
              </a:solidFill>
            </a:endParaRPr>
          </a:p>
        </p:txBody>
      </p:sp>
      <p:pic>
        <p:nvPicPr>
          <p:cNvPr id="131076" name="Picture 2" descr="http://www.stevewiens.com/wp-content/uploads/2013/05/COMPETION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43" r="10727"/>
          <a:stretch>
            <a:fillRect/>
          </a:stretch>
        </p:blipFill>
        <p:spPr bwMode="auto">
          <a:xfrm>
            <a:off x="-152400" y="0"/>
            <a:ext cx="6229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6839" y="5878050"/>
            <a:ext cx="837649" cy="68205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9050" y="5570002"/>
            <a:ext cx="1857747" cy="139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033201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 txBox="1">
            <a:spLocks noGrp="1"/>
          </p:cNvSpPr>
          <p:nvPr>
            <p:ph idx="1"/>
          </p:nvPr>
        </p:nvSpPr>
        <p:spPr>
          <a:xfrm>
            <a:off x="176213" y="568325"/>
            <a:ext cx="7696200" cy="4951413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sz="4400" b="1" dirty="0" smtClean="0">
                <a:solidFill>
                  <a:srgbClr val="663394"/>
                </a:solidFill>
                <a:latin typeface="Calibri" panose="020F0502020204030204" pitchFamily="34" charset="0"/>
                <a:ea typeface="+mn-ea"/>
                <a:cs typeface="+mn-cs"/>
              </a:rPr>
              <a:t>Stroški </a:t>
            </a:r>
            <a:r>
              <a:rPr sz="4400" b="1" dirty="0" err="1" smtClean="0">
                <a:solidFill>
                  <a:srgbClr val="663394"/>
                </a:solidFill>
                <a:latin typeface="Calibri" panose="020F0502020204030204" pitchFamily="34" charset="0"/>
                <a:ea typeface="+mn-ea"/>
                <a:cs typeface="+mn-cs"/>
              </a:rPr>
              <a:t>vs</a:t>
            </a:r>
            <a:r>
              <a:rPr sz="4400" b="1" dirty="0" smtClean="0">
                <a:solidFill>
                  <a:srgbClr val="663394"/>
                </a:solidFill>
                <a:latin typeface="Calibri" panose="020F0502020204030204" pitchFamily="34" charset="0"/>
                <a:ea typeface="+mn-ea"/>
                <a:cs typeface="+mn-cs"/>
              </a:rPr>
              <a:t>. prihodki</a:t>
            </a:r>
          </a:p>
          <a:p>
            <a:pPr>
              <a:defRPr/>
            </a:pPr>
            <a:r>
              <a:rPr sz="3200" dirty="0" smtClean="0">
                <a:latin typeface="+mj-lt"/>
              </a:rPr>
              <a:t>Na </a:t>
            </a:r>
            <a:r>
              <a:rPr sz="3200" dirty="0">
                <a:latin typeface="+mj-lt"/>
              </a:rPr>
              <a:t>kakšen način pride denar v </a:t>
            </a:r>
            <a:r>
              <a:rPr sz="3200" dirty="0" smtClean="0">
                <a:latin typeface="+mj-lt"/>
              </a:rPr>
              <a:t>podjetje (prihodki)?</a:t>
            </a:r>
          </a:p>
          <a:p>
            <a:pPr>
              <a:defRPr/>
            </a:pPr>
            <a:r>
              <a:rPr sz="3200" dirty="0" smtClean="0">
                <a:latin typeface="+mj-lt"/>
              </a:rPr>
              <a:t>Koliko ljudi pričakujete, da bo kupilo vaš izdelek? </a:t>
            </a:r>
            <a:endParaRPr sz="3200" dirty="0">
              <a:latin typeface="+mj-lt"/>
            </a:endParaRPr>
          </a:p>
          <a:p>
            <a:pPr>
              <a:defRPr/>
            </a:pPr>
            <a:r>
              <a:rPr sz="3200" dirty="0">
                <a:latin typeface="+mj-lt"/>
              </a:rPr>
              <a:t>Na kakšen način denar gre iz </a:t>
            </a:r>
            <a:r>
              <a:rPr sz="3200" dirty="0" smtClean="0">
                <a:latin typeface="+mj-lt"/>
              </a:rPr>
              <a:t>podjetja (stroški)?/</a:t>
            </a:r>
            <a:r>
              <a:rPr sz="3200" dirty="0">
                <a:latin typeface="+mj-lt"/>
              </a:rPr>
              <a:t>Koliko denarja boste porabili za razvoj in trženje produkta?</a:t>
            </a:r>
          </a:p>
          <a:p>
            <a:pPr>
              <a:defRPr/>
            </a:pPr>
            <a:r>
              <a:rPr sz="3200" dirty="0" smtClean="0">
                <a:latin typeface="+mj-lt"/>
              </a:rPr>
              <a:t>Koliko </a:t>
            </a:r>
            <a:r>
              <a:rPr sz="3200" dirty="0">
                <a:latin typeface="+mj-lt"/>
              </a:rPr>
              <a:t>bo ostalo?</a:t>
            </a:r>
          </a:p>
          <a:p>
            <a:pPr>
              <a:defRPr/>
            </a:pPr>
            <a:r>
              <a:rPr sz="3200" dirty="0">
                <a:latin typeface="+mj-lt"/>
              </a:rPr>
              <a:t>Predstavimo na način, da lahko </a:t>
            </a:r>
            <a:r>
              <a:rPr sz="3200" dirty="0" smtClean="0">
                <a:latin typeface="+mj-lt"/>
              </a:rPr>
              <a:t>razumemo, koliko </a:t>
            </a:r>
            <a:r>
              <a:rPr sz="3200" dirty="0">
                <a:latin typeface="+mj-lt"/>
              </a:rPr>
              <a:t>se </a:t>
            </a:r>
            <a:r>
              <a:rPr sz="3200" dirty="0" err="1" smtClean="0">
                <a:latin typeface="+mj-lt"/>
              </a:rPr>
              <a:t>izplača</a:t>
            </a:r>
            <a:r>
              <a:rPr lang="sl-SI" sz="3200" dirty="0" smtClean="0">
                <a:latin typeface="+mj-lt"/>
              </a:rPr>
              <a:t> (graf, tabela)</a:t>
            </a:r>
            <a:r>
              <a:rPr sz="3200" dirty="0" smtClean="0">
                <a:latin typeface="+mj-lt"/>
              </a:rPr>
              <a:t>.</a:t>
            </a:r>
            <a:endParaRPr sz="3200" dirty="0">
              <a:latin typeface="+mj-lt"/>
            </a:endParaRPr>
          </a:p>
        </p:txBody>
      </p:sp>
      <p:sp>
        <p:nvSpPr>
          <p:cNvPr id="133123" name="Označba mesta noge 3"/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sl-SI" altLang="sl-SI" sz="1200">
              <a:solidFill>
                <a:srgbClr val="898989"/>
              </a:solidFill>
            </a:endParaRPr>
          </a:p>
        </p:txBody>
      </p:sp>
      <p:pic>
        <p:nvPicPr>
          <p:cNvPr id="133124" name="Picture 4" descr="http://cdn2.business2community.com/wp-content/uploads/2014/03/sales_and_marke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8975" y="2592893"/>
            <a:ext cx="3883025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934"/>
          <a:stretch>
            <a:fillRect/>
          </a:stretch>
        </p:blipFill>
        <p:spPr bwMode="auto">
          <a:xfrm>
            <a:off x="8202613" y="-1258814"/>
            <a:ext cx="3989387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36031" y="5910594"/>
            <a:ext cx="837649" cy="68205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68242" y="5602546"/>
            <a:ext cx="1857747" cy="139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933816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400</Words>
  <Application>Microsoft Office PowerPoint</Application>
  <PresentationFormat>Custom</PresentationFormat>
  <Paragraphs>49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Officeova tema</vt:lpstr>
      <vt:lpstr>IZDELAVA PREZENTACIJE ZA OSEBNO PREDSTAVITEV </vt:lpstr>
      <vt:lpstr>PREDLOGA ZA OSEBNO PREDSTAVITEV    Naslov vaše  podjetniške ideje</vt:lpstr>
      <vt:lpstr>Slide 3</vt:lpstr>
      <vt:lpstr>Zgodba</vt:lpstr>
      <vt:lpstr>Problem</vt:lpstr>
      <vt:lpstr>Slide 6</vt:lpstr>
      <vt:lpstr>Minimalno sprejemljiv proizvod</vt:lpstr>
      <vt:lpstr>Slide 8</vt:lpstr>
      <vt:lpstr>Slide 9</vt:lpstr>
      <vt:lpstr>Slide 10</vt:lpstr>
      <vt:lpstr>Slide 11</vt:lpstr>
      <vt:lpstr>Pitch predloga je bila izdelana s pomočjo virov: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MajaR</dc:creator>
  <cp:lastModifiedBy>user</cp:lastModifiedBy>
  <cp:revision>18</cp:revision>
  <dcterms:created xsi:type="dcterms:W3CDTF">2017-02-02T08:19:34Z</dcterms:created>
  <dcterms:modified xsi:type="dcterms:W3CDTF">2017-03-31T05:40:19Z</dcterms:modified>
</cp:coreProperties>
</file>